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2" r:id="rId8"/>
    <p:sldId id="265" r:id="rId9"/>
    <p:sldId id="261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B3036"/>
    <a:srgbClr val="6B398D"/>
    <a:srgbClr val="F4C113"/>
    <a:srgbClr val="3EB805"/>
    <a:srgbClr val="155EAE"/>
    <a:srgbClr val="31859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9829" autoAdjust="0"/>
  </p:normalViewPr>
  <p:slideViewPr>
    <p:cSldViewPr snapToGrid="0" snapToObjects="1">
      <p:cViewPr>
        <p:scale>
          <a:sx n="134" d="100"/>
          <a:sy n="134" d="100"/>
        </p:scale>
        <p:origin x="-224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CC3DC-DD6D-4D4B-B70A-DE7BCE239CB6}" type="datetimeFigureOut">
              <a:rPr lang="en-US" smtClean="0"/>
              <a:t>4/6/18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21E7C-246A-A548-997D-2250B2AB1F0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82729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CC3DC-DD6D-4D4B-B70A-DE7BCE239CB6}" type="datetimeFigureOut">
              <a:rPr lang="en-US" smtClean="0"/>
              <a:t>4/6/18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21E7C-246A-A548-997D-2250B2AB1F0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49612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CC3DC-DD6D-4D4B-B70A-DE7BCE239CB6}" type="datetimeFigureOut">
              <a:rPr lang="en-US" smtClean="0"/>
              <a:t>4/6/18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21E7C-246A-A548-997D-2250B2AB1F0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02561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CC3DC-DD6D-4D4B-B70A-DE7BCE239CB6}" type="datetimeFigureOut">
              <a:rPr lang="en-US" smtClean="0"/>
              <a:t>4/6/18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21E7C-246A-A548-997D-2250B2AB1F0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3868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CC3DC-DD6D-4D4B-B70A-DE7BCE239CB6}" type="datetimeFigureOut">
              <a:rPr lang="en-US" smtClean="0"/>
              <a:t>4/6/18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21E7C-246A-A548-997D-2250B2AB1F0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46828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CC3DC-DD6D-4D4B-B70A-DE7BCE239CB6}" type="datetimeFigureOut">
              <a:rPr lang="en-US" smtClean="0"/>
              <a:t>4/6/18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21E7C-246A-A548-997D-2250B2AB1F0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44491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CC3DC-DD6D-4D4B-B70A-DE7BCE239CB6}" type="datetimeFigureOut">
              <a:rPr lang="en-US" smtClean="0"/>
              <a:t>4/6/18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21E7C-246A-A548-997D-2250B2AB1F0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87772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CC3DC-DD6D-4D4B-B70A-DE7BCE239CB6}" type="datetimeFigureOut">
              <a:rPr lang="en-US" smtClean="0"/>
              <a:t>4/6/18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21E7C-246A-A548-997D-2250B2AB1F0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68628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CC3DC-DD6D-4D4B-B70A-DE7BCE239CB6}" type="datetimeFigureOut">
              <a:rPr lang="en-US" smtClean="0"/>
              <a:t>4/6/18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21E7C-246A-A548-997D-2250B2AB1F0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60987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CC3DC-DD6D-4D4B-B70A-DE7BCE239CB6}" type="datetimeFigureOut">
              <a:rPr lang="en-US" smtClean="0"/>
              <a:t>4/6/18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21E7C-246A-A548-997D-2250B2AB1F0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26909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CC3DC-DD6D-4D4B-B70A-DE7BCE239CB6}" type="datetimeFigureOut">
              <a:rPr lang="en-US" smtClean="0"/>
              <a:t>4/6/18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21E7C-246A-A548-997D-2250B2AB1F0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63491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6CC3DC-DD6D-4D4B-B70A-DE7BCE239CB6}" type="datetimeFigureOut">
              <a:rPr lang="en-US" smtClean="0"/>
              <a:t>4/6/18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C21E7C-246A-A548-997D-2250B2AB1F0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21879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1470025"/>
          </a:xfrm>
        </p:spPr>
        <p:txBody>
          <a:bodyPr>
            <a:normAutofit/>
          </a:bodyPr>
          <a:lstStyle/>
          <a:p>
            <a:r>
              <a:rPr lang="en-US" b="1" dirty="0"/>
              <a:t>Creating Customer Engagement 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with </a:t>
            </a:r>
            <a:r>
              <a:rPr lang="en-US" b="1" dirty="0"/>
              <a:t>Content Marketing and </a:t>
            </a:r>
            <a:r>
              <a:rPr lang="en-US" b="1" dirty="0" smtClean="0"/>
              <a:t>More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76316" y="5186525"/>
            <a:ext cx="3568064" cy="1204280"/>
          </a:xfrm>
        </p:spPr>
        <p:txBody>
          <a:bodyPr>
            <a:noAutofit/>
          </a:bodyPr>
          <a:lstStyle/>
          <a:p>
            <a:pPr algn="l"/>
            <a:r>
              <a:rPr lang="en-US" sz="1600" b="1" dirty="0" smtClean="0">
                <a:latin typeface="Arial"/>
                <a:cs typeface="Arial"/>
              </a:rPr>
              <a:t>Stephanie Colca</a:t>
            </a:r>
          </a:p>
          <a:p>
            <a:pPr algn="l"/>
            <a:r>
              <a:rPr lang="en-US" sz="1600" dirty="0" smtClean="0">
                <a:latin typeface="Arial"/>
                <a:cs typeface="Arial"/>
              </a:rPr>
              <a:t>Managing Director &amp; </a:t>
            </a:r>
            <a:br>
              <a:rPr lang="en-US" sz="1600" dirty="0" smtClean="0">
                <a:latin typeface="Arial"/>
                <a:cs typeface="Arial"/>
              </a:rPr>
            </a:br>
            <a:r>
              <a:rPr lang="en-US" sz="1600" dirty="0" smtClean="0">
                <a:latin typeface="Arial"/>
                <a:cs typeface="Arial"/>
              </a:rPr>
              <a:t>Chief Marketing Strategist</a:t>
            </a:r>
            <a:endParaRPr lang="en-US" sz="1600" b="1" dirty="0" smtClean="0">
              <a:latin typeface="Arial"/>
              <a:cs typeface="Arial"/>
            </a:endParaRPr>
          </a:p>
          <a:p>
            <a:pPr algn="l"/>
            <a:r>
              <a:rPr lang="en-US" sz="1600" b="1" dirty="0" smtClean="0">
                <a:latin typeface="Arial"/>
                <a:cs typeface="Arial"/>
              </a:rPr>
              <a:t>Co</a:t>
            </a:r>
            <a:r>
              <a:rPr lang="en-US" sz="1600" dirty="0" smtClean="0">
                <a:latin typeface="Arial"/>
                <a:cs typeface="Arial"/>
              </a:rPr>
              <a:t>llaborate. </a:t>
            </a:r>
            <a:r>
              <a:rPr lang="en-US" sz="1600" b="1" dirty="0" smtClean="0">
                <a:latin typeface="Arial"/>
                <a:cs typeface="Arial"/>
              </a:rPr>
              <a:t>Co</a:t>
            </a:r>
            <a:r>
              <a:rPr lang="en-US" sz="1600" dirty="0" smtClean="0">
                <a:latin typeface="Arial"/>
                <a:cs typeface="Arial"/>
              </a:rPr>
              <a:t>mmunicate. </a:t>
            </a:r>
            <a:r>
              <a:rPr lang="en-US" sz="1600" b="1" dirty="0" smtClean="0">
                <a:latin typeface="Arial"/>
                <a:cs typeface="Arial"/>
              </a:rPr>
              <a:t>Co</a:t>
            </a:r>
            <a:r>
              <a:rPr lang="en-US" sz="1600" dirty="0" smtClean="0">
                <a:latin typeface="Arial"/>
                <a:cs typeface="Arial"/>
              </a:rPr>
              <a:t>nnect.</a:t>
            </a:r>
            <a:endParaRPr lang="en-US" sz="1600" dirty="0">
              <a:latin typeface="Arial"/>
              <a:cs typeface="Arial"/>
            </a:endParaRPr>
          </a:p>
        </p:txBody>
      </p:sp>
      <p:pic>
        <p:nvPicPr>
          <p:cNvPr id="7" name="Picture 6" descr="Co3 Marketing log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112" y="5201294"/>
            <a:ext cx="1189544" cy="1189544"/>
          </a:xfrm>
          <a:prstGeom prst="rect">
            <a:avLst/>
          </a:prstGeom>
          <a:solidFill>
            <a:srgbClr val="31859C"/>
          </a:solidFill>
        </p:spPr>
      </p:pic>
      <p:sp>
        <p:nvSpPr>
          <p:cNvPr id="8" name="Rectangle 7"/>
          <p:cNvSpPr/>
          <p:nvPr/>
        </p:nvSpPr>
        <p:spPr>
          <a:xfrm>
            <a:off x="-1" y="0"/>
            <a:ext cx="9144001" cy="461797"/>
          </a:xfrm>
          <a:prstGeom prst="rect">
            <a:avLst/>
          </a:prstGeom>
          <a:solidFill>
            <a:srgbClr val="31859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7004730" y="76968"/>
            <a:ext cx="213108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400" dirty="0" smtClean="0">
                <a:solidFill>
                  <a:schemeClr val="bg1"/>
                </a:solidFill>
              </a:rPr>
              <a:t>#WCJAX	@skacolca</a:t>
            </a:r>
            <a:endParaRPr lang="en-US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75926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61796"/>
            <a:ext cx="8229600" cy="955841"/>
          </a:xfrm>
        </p:spPr>
        <p:txBody>
          <a:bodyPr/>
          <a:lstStyle/>
          <a:p>
            <a:r>
              <a:rPr lang="en-US" b="1" dirty="0" smtClean="0"/>
              <a:t>Q &amp; 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b="1" i="1" dirty="0" smtClean="0"/>
              <a:t>Let’s keep connected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Co3Marketing@gmail.com</a:t>
            </a:r>
          </a:p>
          <a:p>
            <a:pPr marL="0" indent="0" algn="ctr">
              <a:buNone/>
            </a:pPr>
            <a:r>
              <a:rPr lang="en-US" dirty="0" smtClean="0"/>
              <a:t>Facebook.com/Co3Marketing</a:t>
            </a:r>
          </a:p>
          <a:p>
            <a:pPr marL="0" indent="0" algn="ctr">
              <a:buNone/>
            </a:pPr>
            <a:r>
              <a:rPr lang="en-US" dirty="0" smtClean="0"/>
              <a:t>LinkedIn.com/in/skcolca/</a:t>
            </a:r>
          </a:p>
          <a:p>
            <a:pPr marL="0" indent="0" algn="ctr">
              <a:buNone/>
            </a:pPr>
            <a:r>
              <a:rPr lang="en-US" dirty="0" smtClean="0"/>
              <a:t>Twitter: @skacolca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731836" y="6003356"/>
            <a:ext cx="7680326" cy="85464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400" b="1" dirty="0" smtClean="0">
                <a:solidFill>
                  <a:srgbClr val="31859C"/>
                </a:solidFill>
                <a:latin typeface="Arial"/>
                <a:cs typeface="Arial"/>
              </a:rPr>
              <a:t>Co</a:t>
            </a:r>
            <a:r>
              <a:rPr lang="en-US" sz="2400" dirty="0" smtClean="0">
                <a:latin typeface="Arial"/>
                <a:cs typeface="Arial"/>
              </a:rPr>
              <a:t>llaborate. </a:t>
            </a:r>
            <a:r>
              <a:rPr lang="en-US" sz="2400" b="1" dirty="0" smtClean="0">
                <a:solidFill>
                  <a:srgbClr val="31859C"/>
                </a:solidFill>
                <a:latin typeface="Arial"/>
                <a:cs typeface="Arial"/>
              </a:rPr>
              <a:t>Co</a:t>
            </a:r>
            <a:r>
              <a:rPr lang="en-US" sz="2400" dirty="0" smtClean="0">
                <a:latin typeface="Arial"/>
                <a:cs typeface="Arial"/>
              </a:rPr>
              <a:t>mmunicate</a:t>
            </a:r>
            <a:r>
              <a:rPr lang="en-US" sz="2400" dirty="0" smtClean="0">
                <a:solidFill>
                  <a:srgbClr val="31859C"/>
                </a:solidFill>
                <a:latin typeface="Arial"/>
                <a:cs typeface="Arial"/>
              </a:rPr>
              <a:t>. </a:t>
            </a:r>
            <a:r>
              <a:rPr lang="en-US" sz="2400" b="1" dirty="0" smtClean="0">
                <a:solidFill>
                  <a:srgbClr val="31859C"/>
                </a:solidFill>
                <a:latin typeface="Arial"/>
                <a:cs typeface="Arial"/>
              </a:rPr>
              <a:t>Co</a:t>
            </a:r>
            <a:r>
              <a:rPr lang="en-US" sz="2400" dirty="0" smtClean="0">
                <a:solidFill>
                  <a:srgbClr val="31859C"/>
                </a:solidFill>
                <a:latin typeface="Arial"/>
                <a:cs typeface="Arial"/>
              </a:rPr>
              <a:t>nnect</a:t>
            </a:r>
            <a:r>
              <a:rPr lang="en-US" sz="2400" dirty="0" smtClean="0">
                <a:latin typeface="Arial"/>
                <a:cs typeface="Arial"/>
              </a:rPr>
              <a:t>.</a:t>
            </a:r>
            <a:endParaRPr lang="en-US" sz="2400" dirty="0">
              <a:latin typeface="Arial"/>
              <a:cs typeface="Arial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-1" y="0"/>
            <a:ext cx="9144001" cy="461797"/>
          </a:xfrm>
          <a:prstGeom prst="rect">
            <a:avLst/>
          </a:prstGeom>
          <a:solidFill>
            <a:srgbClr val="31859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" name="Picture 6" descr="Co3 Marketing log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2162" y="6126162"/>
            <a:ext cx="731837" cy="731837"/>
          </a:xfrm>
          <a:prstGeom prst="rect">
            <a:avLst/>
          </a:prstGeom>
          <a:solidFill>
            <a:srgbClr val="31859C"/>
          </a:solidFill>
        </p:spPr>
      </p:pic>
      <p:pic>
        <p:nvPicPr>
          <p:cNvPr id="8" name="Picture 7" descr="Co3 Marketing log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6126163"/>
            <a:ext cx="731837" cy="731837"/>
          </a:xfrm>
          <a:prstGeom prst="rect">
            <a:avLst/>
          </a:prstGeom>
          <a:solidFill>
            <a:srgbClr val="31859C"/>
          </a:solidFill>
        </p:spPr>
      </p:pic>
      <p:sp>
        <p:nvSpPr>
          <p:cNvPr id="10" name="Rectangle 9"/>
          <p:cNvSpPr/>
          <p:nvPr/>
        </p:nvSpPr>
        <p:spPr>
          <a:xfrm>
            <a:off x="7004730" y="76968"/>
            <a:ext cx="213108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400" dirty="0" smtClean="0">
                <a:solidFill>
                  <a:schemeClr val="bg1"/>
                </a:solidFill>
              </a:rPr>
              <a:t>#WCJAX	@skacolca</a:t>
            </a:r>
            <a:endParaRPr lang="en-US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43624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61796"/>
            <a:ext cx="8229600" cy="955841"/>
          </a:xfrm>
        </p:spPr>
        <p:txBody>
          <a:bodyPr/>
          <a:lstStyle/>
          <a:p>
            <a:r>
              <a:rPr lang="en-US" b="1" dirty="0" smtClean="0"/>
              <a:t>Agenda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My Journey</a:t>
            </a:r>
          </a:p>
          <a:p>
            <a:r>
              <a:rPr lang="en-US" dirty="0" smtClean="0"/>
              <a:t>Focusing on the Customer</a:t>
            </a:r>
          </a:p>
          <a:p>
            <a:r>
              <a:rPr lang="en-US" dirty="0" smtClean="0"/>
              <a:t>The Customer Journey</a:t>
            </a:r>
          </a:p>
          <a:p>
            <a:r>
              <a:rPr lang="en-US" dirty="0" smtClean="0"/>
              <a:t>Key Takeaways</a:t>
            </a:r>
          </a:p>
          <a:p>
            <a:r>
              <a:rPr lang="en-US" dirty="0" smtClean="0"/>
              <a:t>How to Take Action</a:t>
            </a:r>
            <a:endParaRPr lang="en-US" dirty="0"/>
          </a:p>
          <a:p>
            <a:r>
              <a:rPr lang="en-US" dirty="0" smtClean="0"/>
              <a:t>Q &amp; A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-1" y="0"/>
            <a:ext cx="9144001" cy="461797"/>
          </a:xfrm>
          <a:prstGeom prst="rect">
            <a:avLst/>
          </a:prstGeom>
          <a:solidFill>
            <a:srgbClr val="31859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" name="Picture 6" descr="Co3 Marketing log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2162" y="6126162"/>
            <a:ext cx="731837" cy="731837"/>
          </a:xfrm>
          <a:prstGeom prst="rect">
            <a:avLst/>
          </a:prstGeom>
          <a:solidFill>
            <a:srgbClr val="31859C"/>
          </a:solidFill>
        </p:spPr>
      </p:pic>
      <p:sp>
        <p:nvSpPr>
          <p:cNvPr id="10" name="Rectangle 9"/>
          <p:cNvSpPr/>
          <p:nvPr/>
        </p:nvSpPr>
        <p:spPr>
          <a:xfrm>
            <a:off x="7004730" y="76968"/>
            <a:ext cx="213108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400" dirty="0" smtClean="0">
                <a:solidFill>
                  <a:schemeClr val="bg1"/>
                </a:solidFill>
              </a:rPr>
              <a:t>#WCJAX	@skacolca</a:t>
            </a:r>
            <a:endParaRPr lang="en-US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04564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61796"/>
            <a:ext cx="8229600" cy="955841"/>
          </a:xfrm>
        </p:spPr>
        <p:txBody>
          <a:bodyPr/>
          <a:lstStyle/>
          <a:p>
            <a:r>
              <a:rPr lang="en-US" b="1" dirty="0" smtClean="0"/>
              <a:t>My Journey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78618" cy="45259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i="1" dirty="0" smtClean="0"/>
              <a:t>From Graphic Designer to Consultant</a:t>
            </a:r>
          </a:p>
          <a:p>
            <a:r>
              <a:rPr lang="en-US" b="1" dirty="0" smtClean="0"/>
              <a:t>Penn State: </a:t>
            </a:r>
            <a:r>
              <a:rPr lang="en-US" dirty="0" smtClean="0"/>
              <a:t>BA in Visual Arts</a:t>
            </a:r>
          </a:p>
          <a:p>
            <a:r>
              <a:rPr lang="en-US" b="1" dirty="0" smtClean="0"/>
              <a:t>Graphic Designer &amp; Art Director: </a:t>
            </a:r>
            <a:r>
              <a:rPr lang="en-US" dirty="0" smtClean="0"/>
              <a:t>8 years</a:t>
            </a:r>
          </a:p>
          <a:p>
            <a:pPr lvl="1"/>
            <a:r>
              <a:rPr lang="en-US" dirty="0" smtClean="0"/>
              <a:t>Vanguard (PA), TRI (MD)</a:t>
            </a:r>
          </a:p>
          <a:p>
            <a:r>
              <a:rPr lang="en-US" i="1" dirty="0" smtClean="0"/>
              <a:t>Account Executive </a:t>
            </a:r>
            <a:r>
              <a:rPr lang="en-US" b="1" dirty="0" smtClean="0"/>
              <a:t>&gt;</a:t>
            </a:r>
            <a:r>
              <a:rPr lang="en-US" dirty="0" smtClean="0"/>
              <a:t> </a:t>
            </a:r>
            <a:r>
              <a:rPr lang="en-US" i="1" dirty="0" smtClean="0"/>
              <a:t>Marketing Strategist</a:t>
            </a:r>
            <a:r>
              <a:rPr lang="en-US" dirty="0" smtClean="0"/>
              <a:t>: 10 years</a:t>
            </a:r>
          </a:p>
          <a:p>
            <a:pPr lvl="1"/>
            <a:r>
              <a:rPr lang="en-US" dirty="0" smtClean="0"/>
              <a:t>OppenheimerFunds</a:t>
            </a:r>
            <a:r>
              <a:rPr lang="en-US" dirty="0"/>
              <a:t> </a:t>
            </a:r>
            <a:r>
              <a:rPr lang="en-US" dirty="0" smtClean="0"/>
              <a:t>in NYC</a:t>
            </a:r>
          </a:p>
          <a:p>
            <a:r>
              <a:rPr lang="en-US" b="1" dirty="0" smtClean="0"/>
              <a:t>Marketing Strategy Consultant: </a:t>
            </a:r>
            <a:r>
              <a:rPr lang="en-US" smtClean="0"/>
              <a:t>3 years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dirty="0" smtClean="0"/>
              <a:t>Co3 Marketing</a:t>
            </a:r>
          </a:p>
          <a:p>
            <a:pPr marL="577850" lvl="1" indent="-231775">
              <a:buFont typeface="Arial"/>
              <a:buChar char="•"/>
            </a:pPr>
            <a:r>
              <a:rPr lang="en-US" b="1" dirty="0" smtClean="0">
                <a:solidFill>
                  <a:srgbClr val="31859C"/>
                </a:solidFill>
              </a:rPr>
              <a:t>Co</a:t>
            </a:r>
            <a:r>
              <a:rPr lang="en-US" dirty="0" smtClean="0"/>
              <a:t>llaborate. </a:t>
            </a:r>
            <a:r>
              <a:rPr lang="en-US" b="1" dirty="0" smtClean="0">
                <a:solidFill>
                  <a:srgbClr val="31859C"/>
                </a:solidFill>
              </a:rPr>
              <a:t>Co</a:t>
            </a:r>
            <a:r>
              <a:rPr lang="en-US" dirty="0" smtClean="0"/>
              <a:t>mmunicate. </a:t>
            </a:r>
            <a:r>
              <a:rPr lang="en-US" b="1" dirty="0" smtClean="0">
                <a:solidFill>
                  <a:srgbClr val="31859C"/>
                </a:solidFill>
              </a:rPr>
              <a:t>Co</a:t>
            </a:r>
            <a:r>
              <a:rPr lang="en-US" dirty="0" smtClean="0"/>
              <a:t>nnect.</a:t>
            </a:r>
          </a:p>
          <a:p>
            <a:pPr marL="0" indent="0">
              <a:buNone/>
            </a:pPr>
            <a:endParaRPr lang="en-US" i="1" dirty="0"/>
          </a:p>
        </p:txBody>
      </p:sp>
      <p:sp>
        <p:nvSpPr>
          <p:cNvPr id="4" name="Rectangle 3"/>
          <p:cNvSpPr/>
          <p:nvPr/>
        </p:nvSpPr>
        <p:spPr>
          <a:xfrm>
            <a:off x="-1" y="0"/>
            <a:ext cx="9144001" cy="461797"/>
          </a:xfrm>
          <a:prstGeom prst="rect">
            <a:avLst/>
          </a:prstGeom>
          <a:solidFill>
            <a:srgbClr val="31859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6" name="Picture 5" descr="Co3 Marketing log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2162" y="6126162"/>
            <a:ext cx="731837" cy="731837"/>
          </a:xfrm>
          <a:prstGeom prst="rect">
            <a:avLst/>
          </a:prstGeom>
          <a:solidFill>
            <a:srgbClr val="31859C"/>
          </a:solidFill>
        </p:spPr>
      </p:pic>
      <p:sp>
        <p:nvSpPr>
          <p:cNvPr id="8" name="Rectangle 7"/>
          <p:cNvSpPr/>
          <p:nvPr/>
        </p:nvSpPr>
        <p:spPr>
          <a:xfrm>
            <a:off x="7004730" y="76968"/>
            <a:ext cx="213108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400" dirty="0" smtClean="0">
                <a:solidFill>
                  <a:schemeClr val="bg1"/>
                </a:solidFill>
              </a:rPr>
              <a:t>#WCJAX	@skacolca</a:t>
            </a:r>
            <a:endParaRPr lang="en-US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60458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61796"/>
            <a:ext cx="8229600" cy="955841"/>
          </a:xfrm>
        </p:spPr>
        <p:txBody>
          <a:bodyPr/>
          <a:lstStyle/>
          <a:p>
            <a:r>
              <a:rPr lang="en-US" b="1" dirty="0" smtClean="0"/>
              <a:t>Focusing on the Customer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644645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I have a question/problem/pain point…</a:t>
            </a:r>
            <a:endParaRPr lang="en-US" dirty="0"/>
          </a:p>
        </p:txBody>
      </p:sp>
      <p:grpSp>
        <p:nvGrpSpPr>
          <p:cNvPr id="14" name="Group 13"/>
          <p:cNvGrpSpPr/>
          <p:nvPr/>
        </p:nvGrpSpPr>
        <p:grpSpPr>
          <a:xfrm>
            <a:off x="329457" y="2578365"/>
            <a:ext cx="2560544" cy="1552149"/>
            <a:chOff x="329457" y="2578365"/>
            <a:chExt cx="2560544" cy="1552149"/>
          </a:xfrm>
        </p:grpSpPr>
        <p:sp>
          <p:nvSpPr>
            <p:cNvPr id="4" name="Cloud Callout 3"/>
            <p:cNvSpPr/>
            <p:nvPr/>
          </p:nvSpPr>
          <p:spPr>
            <a:xfrm>
              <a:off x="329457" y="2578365"/>
              <a:ext cx="2560544" cy="1552149"/>
            </a:xfrm>
            <a:prstGeom prst="cloudCallout">
              <a:avLst/>
            </a:prstGeom>
            <a:solidFill>
              <a:srgbClr val="31859C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329457" y="2757881"/>
              <a:ext cx="2560543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200" b="1" dirty="0"/>
                <a:t>What </a:t>
              </a:r>
              <a:r>
                <a:rPr lang="en-US" sz="2200" b="1" dirty="0" smtClean="0"/>
                <a:t/>
              </a:r>
              <a:br>
                <a:rPr lang="en-US" sz="2200" b="1" dirty="0" smtClean="0"/>
              </a:br>
              <a:r>
                <a:rPr lang="en-US" sz="2200" dirty="0" smtClean="0"/>
                <a:t>solutions are </a:t>
              </a:r>
              <a:r>
                <a:rPr lang="en-US" sz="2200" dirty="0"/>
                <a:t>available?</a:t>
              </a:r>
              <a:r>
                <a:rPr lang="en-US" sz="2200" b="1" dirty="0"/>
                <a:t> </a:t>
              </a: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3170691" y="2653799"/>
            <a:ext cx="2560544" cy="1552149"/>
            <a:chOff x="3170691" y="2653799"/>
            <a:chExt cx="2560544" cy="1552149"/>
          </a:xfrm>
        </p:grpSpPr>
        <p:sp>
          <p:nvSpPr>
            <p:cNvPr id="12" name="Cloud Callout 11"/>
            <p:cNvSpPr/>
            <p:nvPr/>
          </p:nvSpPr>
          <p:spPr>
            <a:xfrm>
              <a:off x="3170691" y="2653799"/>
              <a:ext cx="2560544" cy="1552149"/>
            </a:xfrm>
            <a:prstGeom prst="cloudCallout">
              <a:avLst/>
            </a:prstGeom>
            <a:solidFill>
              <a:srgbClr val="31859C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3170691" y="2757881"/>
              <a:ext cx="2560544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200" b="1" dirty="0" smtClean="0"/>
                <a:t>Who </a:t>
              </a:r>
              <a:br>
                <a:rPr lang="en-US" sz="2200" b="1" dirty="0" smtClean="0"/>
              </a:br>
              <a:r>
                <a:rPr lang="en-US" sz="2200" dirty="0" smtClean="0"/>
                <a:t>has the </a:t>
              </a:r>
              <a:br>
                <a:rPr lang="en-US" sz="2200" dirty="0" smtClean="0"/>
              </a:br>
              <a:r>
                <a:rPr lang="en-US" sz="2200" dirty="0" smtClean="0"/>
                <a:t>solutions?</a:t>
              </a:r>
              <a:endParaRPr lang="en-US" sz="2200" dirty="0"/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6126256" y="2653799"/>
            <a:ext cx="2560544" cy="1552149"/>
            <a:chOff x="6126256" y="2653799"/>
            <a:chExt cx="2560544" cy="1552149"/>
          </a:xfrm>
        </p:grpSpPr>
        <p:sp>
          <p:nvSpPr>
            <p:cNvPr id="13" name="Cloud Callout 12"/>
            <p:cNvSpPr/>
            <p:nvPr/>
          </p:nvSpPr>
          <p:spPr>
            <a:xfrm>
              <a:off x="6126256" y="2653799"/>
              <a:ext cx="2560544" cy="1552149"/>
            </a:xfrm>
            <a:prstGeom prst="cloudCallout">
              <a:avLst/>
            </a:prstGeom>
            <a:solidFill>
              <a:srgbClr val="31859C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6126256" y="2770646"/>
              <a:ext cx="2560544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200" b="1" dirty="0" smtClean="0"/>
                <a:t>Which </a:t>
              </a:r>
              <a:br>
                <a:rPr lang="en-US" sz="2200" b="1" dirty="0" smtClean="0"/>
              </a:br>
              <a:r>
                <a:rPr lang="en-US" sz="2200" dirty="0" smtClean="0"/>
                <a:t>one best fits</a:t>
              </a:r>
              <a:br>
                <a:rPr lang="en-US" sz="2200" dirty="0" smtClean="0"/>
              </a:br>
              <a:r>
                <a:rPr lang="en-US" sz="2200" dirty="0" smtClean="0"/>
                <a:t> my needs?</a:t>
              </a:r>
            </a:p>
          </p:txBody>
        </p:sp>
      </p:grpSp>
      <p:sp>
        <p:nvSpPr>
          <p:cNvPr id="17" name="Rectangle 16"/>
          <p:cNvSpPr/>
          <p:nvPr/>
        </p:nvSpPr>
        <p:spPr>
          <a:xfrm>
            <a:off x="-1" y="0"/>
            <a:ext cx="9144001" cy="461797"/>
          </a:xfrm>
          <a:prstGeom prst="rect">
            <a:avLst/>
          </a:prstGeom>
          <a:solidFill>
            <a:srgbClr val="31859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9" name="Picture 18" descr="Co3 Marketing log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2162" y="6126162"/>
            <a:ext cx="731837" cy="731837"/>
          </a:xfrm>
          <a:prstGeom prst="rect">
            <a:avLst/>
          </a:prstGeom>
          <a:solidFill>
            <a:srgbClr val="31859C"/>
          </a:solidFill>
        </p:spPr>
      </p:pic>
      <p:sp>
        <p:nvSpPr>
          <p:cNvPr id="21" name="Rectangle 20"/>
          <p:cNvSpPr/>
          <p:nvPr/>
        </p:nvSpPr>
        <p:spPr>
          <a:xfrm>
            <a:off x="7004730" y="76968"/>
            <a:ext cx="213108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400" dirty="0" smtClean="0">
                <a:solidFill>
                  <a:schemeClr val="bg1"/>
                </a:solidFill>
              </a:rPr>
              <a:t>#WCJAX	@skacolca</a:t>
            </a:r>
            <a:endParaRPr lang="en-US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98801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Modern_Customer_Journey_Full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2723"/>
            <a:ext cx="9144000" cy="4969227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1162049"/>
            <a:ext cx="744512" cy="202929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ight Arrow 5"/>
          <p:cNvSpPr/>
          <p:nvPr/>
        </p:nvSpPr>
        <p:spPr>
          <a:xfrm>
            <a:off x="66347" y="2086352"/>
            <a:ext cx="777204" cy="473864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 rot="5400000">
            <a:off x="4211842" y="-1980369"/>
            <a:ext cx="744512" cy="584512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52399" y="3503011"/>
            <a:ext cx="8763413" cy="302173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4624"/>
            <a:ext cx="8229600" cy="955841"/>
          </a:xfrm>
        </p:spPr>
        <p:txBody>
          <a:bodyPr/>
          <a:lstStyle/>
          <a:p>
            <a:r>
              <a:rPr lang="en-US" b="1" dirty="0" smtClean="0"/>
              <a:t>The Customer Journey: Stages</a:t>
            </a:r>
            <a:endParaRPr lang="en-US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744512" y="6401634"/>
            <a:ext cx="212656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Image source: Vendasta</a:t>
            </a:r>
            <a:endParaRPr lang="en-US" sz="1000" dirty="0"/>
          </a:p>
        </p:txBody>
      </p:sp>
      <p:grpSp>
        <p:nvGrpSpPr>
          <p:cNvPr id="20" name="Group 19"/>
          <p:cNvGrpSpPr/>
          <p:nvPr/>
        </p:nvGrpSpPr>
        <p:grpSpPr>
          <a:xfrm>
            <a:off x="560867" y="3630236"/>
            <a:ext cx="1534181" cy="929989"/>
            <a:chOff x="329457" y="2578365"/>
            <a:chExt cx="2560544" cy="1552149"/>
          </a:xfrm>
        </p:grpSpPr>
        <p:sp>
          <p:nvSpPr>
            <p:cNvPr id="21" name="Cloud Callout 20"/>
            <p:cNvSpPr/>
            <p:nvPr/>
          </p:nvSpPr>
          <p:spPr>
            <a:xfrm>
              <a:off x="329457" y="2578365"/>
              <a:ext cx="2560544" cy="1552149"/>
            </a:xfrm>
            <a:prstGeom prst="cloudCallout">
              <a:avLst/>
            </a:prstGeom>
            <a:solidFill>
              <a:srgbClr val="31859C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329457" y="2757881"/>
              <a:ext cx="2560543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/>
                <a:t>What </a:t>
              </a:r>
              <a:r>
                <a:rPr lang="en-US" sz="1200" b="1" dirty="0" smtClean="0"/>
                <a:t/>
              </a:r>
              <a:br>
                <a:rPr lang="en-US" sz="1200" b="1" dirty="0" smtClean="0"/>
              </a:br>
              <a:r>
                <a:rPr lang="en-US" sz="1200" dirty="0" smtClean="0"/>
                <a:t>solutions are </a:t>
              </a:r>
              <a:r>
                <a:rPr lang="en-US" sz="1200" dirty="0"/>
                <a:t>available?</a:t>
              </a:r>
              <a:r>
                <a:rPr lang="en-US" sz="1200" b="1" dirty="0"/>
                <a:t> </a:t>
              </a: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2262969" y="3630236"/>
            <a:ext cx="1534181" cy="929989"/>
            <a:chOff x="3170691" y="2653799"/>
            <a:chExt cx="2560544" cy="1552149"/>
          </a:xfrm>
        </p:grpSpPr>
        <p:sp>
          <p:nvSpPr>
            <p:cNvPr id="24" name="Cloud Callout 23"/>
            <p:cNvSpPr/>
            <p:nvPr/>
          </p:nvSpPr>
          <p:spPr>
            <a:xfrm>
              <a:off x="3170691" y="2653799"/>
              <a:ext cx="2560544" cy="1552149"/>
            </a:xfrm>
            <a:prstGeom prst="cloudCallout">
              <a:avLst/>
            </a:prstGeom>
            <a:solidFill>
              <a:srgbClr val="31859C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3170691" y="2757881"/>
              <a:ext cx="2560544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 smtClean="0"/>
                <a:t>Who </a:t>
              </a:r>
              <a:br>
                <a:rPr lang="en-US" sz="1200" b="1" dirty="0" smtClean="0"/>
              </a:br>
              <a:r>
                <a:rPr lang="en-US" sz="1200" dirty="0" smtClean="0"/>
                <a:t>has the </a:t>
              </a:r>
              <a:br>
                <a:rPr lang="en-US" sz="1200" dirty="0" smtClean="0"/>
              </a:br>
              <a:r>
                <a:rPr lang="en-US" sz="1200" dirty="0" smtClean="0"/>
                <a:t>solutions?</a:t>
              </a:r>
              <a:endParaRPr lang="en-US" sz="1200" dirty="0"/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3984273" y="3630236"/>
            <a:ext cx="1534181" cy="929989"/>
            <a:chOff x="6126256" y="2653799"/>
            <a:chExt cx="2560544" cy="1552149"/>
          </a:xfrm>
        </p:grpSpPr>
        <p:sp>
          <p:nvSpPr>
            <p:cNvPr id="27" name="Cloud Callout 26"/>
            <p:cNvSpPr/>
            <p:nvPr/>
          </p:nvSpPr>
          <p:spPr>
            <a:xfrm>
              <a:off x="6126256" y="2653799"/>
              <a:ext cx="2560544" cy="1552149"/>
            </a:xfrm>
            <a:prstGeom prst="cloudCallout">
              <a:avLst/>
            </a:prstGeom>
            <a:solidFill>
              <a:srgbClr val="31859C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6126256" y="2770646"/>
              <a:ext cx="2560544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 smtClean="0"/>
                <a:t>Which </a:t>
              </a:r>
              <a:br>
                <a:rPr lang="en-US" sz="1200" b="1" dirty="0" smtClean="0"/>
              </a:br>
              <a:r>
                <a:rPr lang="en-US" sz="1200" dirty="0" smtClean="0"/>
                <a:t>one best fits</a:t>
              </a:r>
              <a:br>
                <a:rPr lang="en-US" sz="1200" dirty="0" smtClean="0"/>
              </a:br>
              <a:r>
                <a:rPr lang="en-US" sz="1200" dirty="0" smtClean="0"/>
                <a:t> my needs?</a:t>
              </a:r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5699677" y="3424543"/>
            <a:ext cx="1713992" cy="1398627"/>
            <a:chOff x="5699677" y="3424543"/>
            <a:chExt cx="1713992" cy="1398627"/>
          </a:xfrm>
        </p:grpSpPr>
        <p:sp>
          <p:nvSpPr>
            <p:cNvPr id="31" name="Explosion 2 30"/>
            <p:cNvSpPr/>
            <p:nvPr/>
          </p:nvSpPr>
          <p:spPr>
            <a:xfrm rot="1294980">
              <a:off x="5699677" y="3424543"/>
              <a:ext cx="1713992" cy="1398627"/>
            </a:xfrm>
            <a:prstGeom prst="irregularSeal2">
              <a:avLst/>
            </a:prstGeom>
            <a:solidFill>
              <a:srgbClr val="FFFF00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5851709" y="3740866"/>
              <a:ext cx="128533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 smtClean="0"/>
                <a:t>Choose </a:t>
              </a:r>
              <a:br>
                <a:rPr lang="en-US" sz="1200" b="1" dirty="0" smtClean="0"/>
              </a:br>
              <a:r>
                <a:rPr lang="en-US" sz="1200" dirty="0" smtClean="0"/>
                <a:t>the solution </a:t>
              </a:r>
            </a:p>
            <a:p>
              <a:pPr algn="ctr"/>
              <a:r>
                <a:rPr lang="en-US" sz="1200" dirty="0" smtClean="0"/>
                <a:t>&amp; take action</a:t>
              </a:r>
              <a:endParaRPr lang="en-US" sz="1200" dirty="0"/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7610822" y="3630236"/>
            <a:ext cx="1304989" cy="929990"/>
            <a:chOff x="7610822" y="3630236"/>
            <a:chExt cx="1304989" cy="929990"/>
          </a:xfrm>
        </p:grpSpPr>
        <p:sp>
          <p:nvSpPr>
            <p:cNvPr id="34" name="Oval Callout 33"/>
            <p:cNvSpPr/>
            <p:nvPr/>
          </p:nvSpPr>
          <p:spPr>
            <a:xfrm>
              <a:off x="7610822" y="3630236"/>
              <a:ext cx="1304989" cy="929990"/>
            </a:xfrm>
            <a:prstGeom prst="wedgeEllipseCallout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7610823" y="3664613"/>
              <a:ext cx="128533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 smtClean="0"/>
                <a:t>Share</a:t>
              </a:r>
              <a:br>
                <a:rPr lang="en-US" sz="1200" b="1" dirty="0" smtClean="0"/>
              </a:br>
              <a:r>
                <a:rPr lang="en-US" sz="1200" dirty="0" smtClean="0"/>
                <a:t>experience via reviews, social, WOM, etc.</a:t>
              </a:r>
              <a:endParaRPr lang="en-US" sz="1200" dirty="0"/>
            </a:p>
          </p:txBody>
        </p:sp>
      </p:grpSp>
      <p:sp>
        <p:nvSpPr>
          <p:cNvPr id="40" name="Rectangle 39"/>
          <p:cNvSpPr/>
          <p:nvPr/>
        </p:nvSpPr>
        <p:spPr>
          <a:xfrm>
            <a:off x="-1" y="0"/>
            <a:ext cx="9144001" cy="461797"/>
          </a:xfrm>
          <a:prstGeom prst="rect">
            <a:avLst/>
          </a:prstGeom>
          <a:solidFill>
            <a:srgbClr val="31859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2" name="Picture 41" descr="Co3 Marketing 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2162" y="6126162"/>
            <a:ext cx="731837" cy="731837"/>
          </a:xfrm>
          <a:prstGeom prst="rect">
            <a:avLst/>
          </a:prstGeom>
          <a:solidFill>
            <a:srgbClr val="31859C"/>
          </a:solidFill>
        </p:spPr>
      </p:pic>
      <p:sp>
        <p:nvSpPr>
          <p:cNvPr id="44" name="Rectangle 43"/>
          <p:cNvSpPr/>
          <p:nvPr/>
        </p:nvSpPr>
        <p:spPr>
          <a:xfrm>
            <a:off x="7004730" y="76968"/>
            <a:ext cx="213108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400" dirty="0" smtClean="0">
                <a:solidFill>
                  <a:schemeClr val="bg1"/>
                </a:solidFill>
              </a:rPr>
              <a:t>#WCJAX	@skacolca</a:t>
            </a:r>
            <a:endParaRPr lang="en-US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96297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49767" y="634077"/>
            <a:ext cx="8763413" cy="4248993"/>
            <a:chOff x="49767" y="634077"/>
            <a:chExt cx="8763413" cy="4248993"/>
          </a:xfrm>
        </p:grpSpPr>
        <p:pic>
          <p:nvPicPr>
            <p:cNvPr id="14" name="Picture 13" descr="Modern_Customer_Journey_Full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1343" y="679875"/>
              <a:ext cx="7734405" cy="4203195"/>
            </a:xfrm>
            <a:prstGeom prst="rect">
              <a:avLst/>
            </a:prstGeom>
          </p:spPr>
        </p:pic>
        <p:sp>
          <p:nvSpPr>
            <p:cNvPr id="15" name="Rectangle 14"/>
            <p:cNvSpPr/>
            <p:nvPr/>
          </p:nvSpPr>
          <p:spPr>
            <a:xfrm>
              <a:off x="646828" y="1449088"/>
              <a:ext cx="744512" cy="148669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Rectangle 16"/>
            <p:cNvSpPr/>
            <p:nvPr/>
          </p:nvSpPr>
          <p:spPr>
            <a:xfrm rot="5400000">
              <a:off x="3955262" y="-1916229"/>
              <a:ext cx="744512" cy="584512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49767" y="2757952"/>
              <a:ext cx="8763413" cy="212511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Right Arrow 23"/>
            <p:cNvSpPr/>
            <p:nvPr/>
          </p:nvSpPr>
          <p:spPr>
            <a:xfrm>
              <a:off x="979817" y="1962640"/>
              <a:ext cx="497461" cy="303304"/>
            </a:xfrm>
            <a:prstGeom prst="right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9" name="Title 1"/>
          <p:cNvSpPr>
            <a:spLocks noGrp="1"/>
          </p:cNvSpPr>
          <p:nvPr>
            <p:ph type="title"/>
          </p:nvPr>
        </p:nvSpPr>
        <p:spPr>
          <a:xfrm>
            <a:off x="457200" y="461796"/>
            <a:ext cx="8229600" cy="955841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The Customer Journey &amp; Your Brand</a:t>
            </a:r>
            <a:endParaRPr lang="en-US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740664" y="6278346"/>
            <a:ext cx="79461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Image source: Vendasta</a:t>
            </a:r>
          </a:p>
          <a:p>
            <a:pPr marL="228600" indent="-228600">
              <a:buAutoNum type="arabicPeriod"/>
            </a:pPr>
            <a:r>
              <a:rPr lang="en-US" sz="1000" dirty="0" smtClean="0"/>
              <a:t>Pardot’s State of Demand Generation report.</a:t>
            </a:r>
          </a:p>
        </p:txBody>
      </p:sp>
      <p:sp>
        <p:nvSpPr>
          <p:cNvPr id="21" name="Content Placeholder 2"/>
          <p:cNvSpPr>
            <a:spLocks noGrp="1"/>
          </p:cNvSpPr>
          <p:nvPr>
            <p:ph idx="1"/>
          </p:nvPr>
        </p:nvSpPr>
        <p:spPr>
          <a:xfrm>
            <a:off x="979817" y="3450646"/>
            <a:ext cx="7432345" cy="152649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200" b="1" dirty="0" smtClean="0"/>
              <a:t>Develop a Content </a:t>
            </a:r>
            <a:r>
              <a:rPr lang="en-US" sz="2200" b="1" dirty="0"/>
              <a:t>S</a:t>
            </a:r>
            <a:r>
              <a:rPr lang="en-US" sz="2200" b="1" dirty="0" smtClean="0"/>
              <a:t>trategy with a focus on SEO </a:t>
            </a:r>
            <a:br>
              <a:rPr lang="en-US" sz="2200" b="1" dirty="0" smtClean="0"/>
            </a:br>
            <a:r>
              <a:rPr lang="en-US" sz="2200" b="1" dirty="0" smtClean="0"/>
              <a:t>to be found during your customer’s journey </a:t>
            </a:r>
          </a:p>
          <a:p>
            <a:pPr marL="0" indent="0" algn="ctr">
              <a:buNone/>
            </a:pPr>
            <a:r>
              <a:rPr lang="en-US" sz="2400" b="1" dirty="0" smtClean="0"/>
              <a:t>72%</a:t>
            </a:r>
            <a:r>
              <a:rPr lang="en-US" sz="2400" dirty="0" smtClean="0"/>
              <a:t> </a:t>
            </a:r>
            <a:r>
              <a:rPr lang="en-US" sz="1600" dirty="0" smtClean="0"/>
              <a:t>of customers turn to </a:t>
            </a:r>
            <a:r>
              <a:rPr lang="en-US" sz="1600" i="1" dirty="0" smtClean="0"/>
              <a:t>Google</a:t>
            </a:r>
            <a:r>
              <a:rPr lang="en-US" sz="1600" dirty="0" smtClean="0"/>
              <a:t> during the awareness stage  </a:t>
            </a:r>
          </a:p>
          <a:p>
            <a:pPr marL="0" lvl="1" indent="0" algn="ctr">
              <a:buNone/>
            </a:pPr>
            <a:r>
              <a:rPr lang="en-US" sz="2400" b="1" dirty="0" smtClean="0"/>
              <a:t>70% </a:t>
            </a:r>
            <a:r>
              <a:rPr lang="en-US" sz="1600" dirty="0" smtClean="0"/>
              <a:t>of customers return to </a:t>
            </a:r>
            <a:r>
              <a:rPr lang="en-US" sz="1600" i="1" dirty="0" smtClean="0"/>
              <a:t>Google</a:t>
            </a:r>
            <a:r>
              <a:rPr lang="en-US" sz="1600" dirty="0" smtClean="0"/>
              <a:t> at least 2-3 times during the course </a:t>
            </a:r>
            <a:br>
              <a:rPr lang="en-US" sz="1600" dirty="0" smtClean="0"/>
            </a:br>
            <a:r>
              <a:rPr lang="en-US" sz="1600" dirty="0" smtClean="0"/>
              <a:t>of their research, diving even deeper into each company’s specific offerings </a:t>
            </a:r>
            <a:br>
              <a:rPr lang="en-US" sz="1600" dirty="0" smtClean="0"/>
            </a:br>
            <a:r>
              <a:rPr lang="en-US" sz="1600" dirty="0" smtClean="0"/>
              <a:t>to see how they can address their particular pain points</a:t>
            </a:r>
            <a:r>
              <a:rPr lang="en-US" sz="1600" baseline="30000" dirty="0" smtClean="0"/>
              <a:t>1</a:t>
            </a:r>
            <a:endParaRPr lang="en-US" sz="1800" b="1" i="1" dirty="0" smtClean="0"/>
          </a:p>
        </p:txBody>
      </p:sp>
      <p:sp>
        <p:nvSpPr>
          <p:cNvPr id="23" name="Rectangle 22"/>
          <p:cNvSpPr/>
          <p:nvPr/>
        </p:nvSpPr>
        <p:spPr>
          <a:xfrm>
            <a:off x="-1" y="0"/>
            <a:ext cx="9144001" cy="461797"/>
          </a:xfrm>
          <a:prstGeom prst="rect">
            <a:avLst/>
          </a:prstGeom>
          <a:solidFill>
            <a:srgbClr val="31859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7" name="Picture 26" descr="Co3 Marketing 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2162" y="6126162"/>
            <a:ext cx="731837" cy="731837"/>
          </a:xfrm>
          <a:prstGeom prst="rect">
            <a:avLst/>
          </a:prstGeom>
          <a:solidFill>
            <a:srgbClr val="31859C"/>
          </a:solidFill>
        </p:spPr>
      </p:pic>
      <p:sp>
        <p:nvSpPr>
          <p:cNvPr id="29" name="Rectangle 28"/>
          <p:cNvSpPr/>
          <p:nvPr/>
        </p:nvSpPr>
        <p:spPr>
          <a:xfrm>
            <a:off x="7004730" y="76968"/>
            <a:ext cx="213108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400" dirty="0" smtClean="0">
                <a:solidFill>
                  <a:schemeClr val="bg1"/>
                </a:solidFill>
              </a:rPr>
              <a:t>#WCJAX	@skacolca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979817" y="5720769"/>
            <a:ext cx="743234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algn="ctr"/>
            <a:r>
              <a:rPr lang="en-US" sz="2200" b="1" i="1" dirty="0" smtClean="0"/>
              <a:t>How will you engage with your customer during their journey?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78186" y="2521593"/>
            <a:ext cx="2621455" cy="10922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36228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0" y="569937"/>
            <a:ext cx="9144000" cy="5012014"/>
            <a:chOff x="0" y="569937"/>
            <a:chExt cx="9144000" cy="5012014"/>
          </a:xfrm>
        </p:grpSpPr>
        <p:grpSp>
          <p:nvGrpSpPr>
            <p:cNvPr id="21" name="Group 20"/>
            <p:cNvGrpSpPr/>
            <p:nvPr/>
          </p:nvGrpSpPr>
          <p:grpSpPr>
            <a:xfrm>
              <a:off x="0" y="612723"/>
              <a:ext cx="9144000" cy="4969228"/>
              <a:chOff x="0" y="612723"/>
              <a:chExt cx="9144000" cy="4969228"/>
            </a:xfrm>
          </p:grpSpPr>
          <p:pic>
            <p:nvPicPr>
              <p:cNvPr id="11" name="Picture 10" descr="Modern_Customer_Journey_Full.png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0" y="612723"/>
                <a:ext cx="9144000" cy="4969227"/>
              </a:xfrm>
              <a:prstGeom prst="rect">
                <a:avLst/>
              </a:prstGeom>
            </p:spPr>
          </p:pic>
          <p:sp>
            <p:nvSpPr>
              <p:cNvPr id="12" name="Rectangle 11"/>
              <p:cNvSpPr/>
              <p:nvPr/>
            </p:nvSpPr>
            <p:spPr>
              <a:xfrm>
                <a:off x="0" y="1162049"/>
                <a:ext cx="744512" cy="202929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3" name="Right Arrow 12"/>
              <p:cNvSpPr/>
              <p:nvPr/>
            </p:nvSpPr>
            <p:spPr>
              <a:xfrm>
                <a:off x="66347" y="2086352"/>
                <a:ext cx="777204" cy="473864"/>
              </a:xfrm>
              <a:prstGeom prst="rightArrow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9" name="Rectangle 18"/>
              <p:cNvSpPr/>
              <p:nvPr/>
            </p:nvSpPr>
            <p:spPr>
              <a:xfrm>
                <a:off x="3579342" y="5079762"/>
                <a:ext cx="2052669" cy="50218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14" name="Rectangle 13"/>
            <p:cNvSpPr/>
            <p:nvPr/>
          </p:nvSpPr>
          <p:spPr>
            <a:xfrm rot="5400000">
              <a:off x="4211842" y="-1980369"/>
              <a:ext cx="744512" cy="584512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5" name="Rectangle 14"/>
          <p:cNvSpPr/>
          <p:nvPr/>
        </p:nvSpPr>
        <p:spPr>
          <a:xfrm>
            <a:off x="7312634" y="3191347"/>
            <a:ext cx="1603177" cy="1888415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457200" y="461796"/>
            <a:ext cx="8229600" cy="955841"/>
          </a:xfrm>
        </p:spPr>
        <p:txBody>
          <a:bodyPr/>
          <a:lstStyle/>
          <a:p>
            <a:r>
              <a:rPr lang="en-US" b="1" dirty="0" smtClean="0"/>
              <a:t>The Customer Journey: Tactics</a:t>
            </a:r>
            <a:endParaRPr lang="en-US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740664" y="6416456"/>
            <a:ext cx="241387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Image source: Vendasta</a:t>
            </a:r>
            <a:endParaRPr lang="en-US" sz="1000" dirty="0"/>
          </a:p>
        </p:txBody>
      </p:sp>
      <p:sp>
        <p:nvSpPr>
          <p:cNvPr id="22" name="Rectangle 21"/>
          <p:cNvSpPr/>
          <p:nvPr/>
        </p:nvSpPr>
        <p:spPr>
          <a:xfrm>
            <a:off x="614249" y="3191347"/>
            <a:ext cx="1784808" cy="1888415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2566273" y="3100022"/>
            <a:ext cx="1293761" cy="1888415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4054022" y="3188282"/>
            <a:ext cx="1420939" cy="1888415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>
            <a:off x="5474961" y="3188282"/>
            <a:ext cx="1733491" cy="1888415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>
            <a:off x="-1" y="0"/>
            <a:ext cx="9144001" cy="461797"/>
          </a:xfrm>
          <a:prstGeom prst="rect">
            <a:avLst/>
          </a:prstGeom>
          <a:solidFill>
            <a:srgbClr val="31859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614249" y="5079762"/>
            <a:ext cx="807255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dirty="0" smtClean="0"/>
              <a:t>Create a Marketing strategy </a:t>
            </a:r>
            <a:r>
              <a:rPr lang="en-US" b="1" i="1" dirty="0"/>
              <a:t>and plan </a:t>
            </a:r>
            <a:r>
              <a:rPr lang="en-US" b="1" i="1" dirty="0" smtClean="0"/>
              <a:t>using a variety of tactics so you can </a:t>
            </a:r>
            <a:br>
              <a:rPr lang="en-US" b="1" i="1" dirty="0" smtClean="0"/>
            </a:br>
            <a:r>
              <a:rPr lang="en-US" b="1" i="1" dirty="0" smtClean="0"/>
              <a:t>offer answers and solutions throughout the Customer Journey and </a:t>
            </a:r>
            <a:br>
              <a:rPr lang="en-US" b="1" i="1" dirty="0" smtClean="0"/>
            </a:br>
            <a:r>
              <a:rPr lang="en-US" b="1" i="1" dirty="0" smtClean="0"/>
              <a:t>engage with your audience at the right time, right place and </a:t>
            </a:r>
            <a:br>
              <a:rPr lang="en-US" b="1" i="1" dirty="0" smtClean="0"/>
            </a:br>
            <a:r>
              <a:rPr lang="en-US" b="1" i="1" dirty="0" smtClean="0"/>
              <a:t>most importantly with the right CONTENT and experience. </a:t>
            </a:r>
            <a:endParaRPr lang="en-US" b="1" i="1" dirty="0"/>
          </a:p>
          <a:p>
            <a:pPr algn="ctr"/>
            <a:endParaRPr lang="en-US" b="1" i="1" dirty="0"/>
          </a:p>
        </p:txBody>
      </p:sp>
      <p:pic>
        <p:nvPicPr>
          <p:cNvPr id="29" name="Picture 28" descr="Co3 Marketing 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2162" y="6126162"/>
            <a:ext cx="731837" cy="731837"/>
          </a:xfrm>
          <a:prstGeom prst="rect">
            <a:avLst/>
          </a:prstGeom>
          <a:solidFill>
            <a:srgbClr val="31859C"/>
          </a:solidFill>
        </p:spPr>
      </p:pic>
      <p:sp>
        <p:nvSpPr>
          <p:cNvPr id="31" name="Rectangle 30"/>
          <p:cNvSpPr/>
          <p:nvPr/>
        </p:nvSpPr>
        <p:spPr>
          <a:xfrm>
            <a:off x="7004730" y="76968"/>
            <a:ext cx="213108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400" dirty="0" smtClean="0">
                <a:solidFill>
                  <a:schemeClr val="bg1"/>
                </a:solidFill>
              </a:rPr>
              <a:t>#WCJAX	@skacolca</a:t>
            </a:r>
            <a:endParaRPr lang="en-US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03404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22" grpId="0" animBg="1"/>
      <p:bldP spid="23" grpId="0" animBg="1"/>
      <p:bldP spid="24" grpId="0" animBg="1"/>
      <p:bldP spid="25" grpId="0" animBg="1"/>
      <p:bldP spid="2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" name="Picture 49" descr="Modern_Customer_Journey_Full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8108"/>
          <a:stretch/>
        </p:blipFill>
        <p:spPr>
          <a:xfrm>
            <a:off x="0" y="612723"/>
            <a:ext cx="9144000" cy="2578623"/>
          </a:xfrm>
          <a:prstGeom prst="rect">
            <a:avLst/>
          </a:prstGeom>
        </p:spPr>
      </p:pic>
      <p:sp>
        <p:nvSpPr>
          <p:cNvPr id="51" name="Rectangle 50"/>
          <p:cNvSpPr/>
          <p:nvPr/>
        </p:nvSpPr>
        <p:spPr>
          <a:xfrm>
            <a:off x="0" y="1162049"/>
            <a:ext cx="744512" cy="202929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2" name="Right Arrow 51"/>
          <p:cNvSpPr/>
          <p:nvPr/>
        </p:nvSpPr>
        <p:spPr>
          <a:xfrm>
            <a:off x="66347" y="2086352"/>
            <a:ext cx="777204" cy="473864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3" name="Rectangle 52"/>
          <p:cNvSpPr/>
          <p:nvPr/>
        </p:nvSpPr>
        <p:spPr>
          <a:xfrm>
            <a:off x="3579342" y="5079762"/>
            <a:ext cx="2052669" cy="50218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9" name="Rectangle 48"/>
          <p:cNvSpPr/>
          <p:nvPr/>
        </p:nvSpPr>
        <p:spPr>
          <a:xfrm rot="5400000">
            <a:off x="4211842" y="-1980369"/>
            <a:ext cx="744512" cy="584512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61796"/>
            <a:ext cx="9135818" cy="955841"/>
          </a:xfrm>
        </p:spPr>
        <p:txBody>
          <a:bodyPr>
            <a:noAutofit/>
          </a:bodyPr>
          <a:lstStyle/>
          <a:p>
            <a:pPr marL="0" indent="0"/>
            <a:r>
              <a:rPr lang="en-US" sz="4000" b="1" dirty="0"/>
              <a:t>The Customer Journey: </a:t>
            </a:r>
            <a:r>
              <a:rPr lang="en-US" sz="4000" b="1" dirty="0" smtClean="0"/>
              <a:t>Key Takeaways</a:t>
            </a:r>
            <a:endParaRPr lang="en-US" sz="4000" dirty="0"/>
          </a:p>
        </p:txBody>
      </p:sp>
      <p:sp>
        <p:nvSpPr>
          <p:cNvPr id="8" name="TextBox 7"/>
          <p:cNvSpPr txBox="1"/>
          <p:nvPr/>
        </p:nvSpPr>
        <p:spPr>
          <a:xfrm>
            <a:off x="740664" y="6416456"/>
            <a:ext cx="241387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Image source: Vendasta</a:t>
            </a:r>
            <a:endParaRPr lang="en-US" sz="1000" dirty="0"/>
          </a:p>
        </p:txBody>
      </p:sp>
      <p:sp>
        <p:nvSpPr>
          <p:cNvPr id="9" name="Rectangle 8"/>
          <p:cNvSpPr/>
          <p:nvPr/>
        </p:nvSpPr>
        <p:spPr>
          <a:xfrm>
            <a:off x="-1" y="0"/>
            <a:ext cx="9144001" cy="461797"/>
          </a:xfrm>
          <a:prstGeom prst="rect">
            <a:avLst/>
          </a:prstGeom>
          <a:solidFill>
            <a:srgbClr val="31859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" name="Picture 9" descr="Co3 Marketing 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2162" y="6126162"/>
            <a:ext cx="731837" cy="731837"/>
          </a:xfrm>
          <a:prstGeom prst="rect">
            <a:avLst/>
          </a:prstGeom>
          <a:solidFill>
            <a:srgbClr val="31859C"/>
          </a:solidFill>
        </p:spPr>
      </p:pic>
      <p:sp>
        <p:nvSpPr>
          <p:cNvPr id="11" name="Rectangle 10"/>
          <p:cNvSpPr/>
          <p:nvPr/>
        </p:nvSpPr>
        <p:spPr>
          <a:xfrm>
            <a:off x="7004730" y="76968"/>
            <a:ext cx="213108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400" dirty="0" smtClean="0">
                <a:solidFill>
                  <a:schemeClr val="bg1"/>
                </a:solidFill>
              </a:rPr>
              <a:t>#WCJAX	@skacolca</a:t>
            </a:r>
            <a:endParaRPr lang="en-US" sz="1400" dirty="0">
              <a:solidFill>
                <a:schemeClr val="bg1"/>
              </a:solidFill>
            </a:endParaRPr>
          </a:p>
        </p:txBody>
      </p:sp>
      <p:grpSp>
        <p:nvGrpSpPr>
          <p:cNvPr id="64" name="Group 63"/>
          <p:cNvGrpSpPr/>
          <p:nvPr/>
        </p:nvGrpSpPr>
        <p:grpSpPr>
          <a:xfrm>
            <a:off x="897661" y="3050240"/>
            <a:ext cx="1427214" cy="2848135"/>
            <a:chOff x="897661" y="3050240"/>
            <a:chExt cx="1427214" cy="2848135"/>
          </a:xfrm>
        </p:grpSpPr>
        <p:pic>
          <p:nvPicPr>
            <p:cNvPr id="40" name="Picture 39" descr="KeyTakeaways_Modern.png"/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86352" b="80688"/>
            <a:stretch/>
          </p:blipFill>
          <p:spPr>
            <a:xfrm>
              <a:off x="1213435" y="3050240"/>
              <a:ext cx="760350" cy="695443"/>
            </a:xfrm>
            <a:prstGeom prst="rect">
              <a:avLst/>
            </a:prstGeom>
          </p:spPr>
        </p:pic>
        <p:sp>
          <p:nvSpPr>
            <p:cNvPr id="54" name="TextBox 53"/>
            <p:cNvSpPr txBox="1"/>
            <p:nvPr/>
          </p:nvSpPr>
          <p:spPr>
            <a:xfrm>
              <a:off x="897661" y="3867050"/>
              <a:ext cx="1427214" cy="20313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rgbClr val="155EAE"/>
                  </a:solidFill>
                </a:rPr>
                <a:t>Make it </a:t>
              </a:r>
              <a:br>
                <a:rPr lang="en-US" dirty="0" smtClean="0">
                  <a:solidFill>
                    <a:srgbClr val="155EAE"/>
                  </a:solidFill>
                </a:rPr>
              </a:br>
              <a:r>
                <a:rPr lang="en-US" dirty="0" smtClean="0">
                  <a:solidFill>
                    <a:srgbClr val="155EAE"/>
                  </a:solidFill>
                </a:rPr>
                <a:t>easy for customers </a:t>
              </a:r>
              <a:br>
                <a:rPr lang="en-US" dirty="0" smtClean="0">
                  <a:solidFill>
                    <a:srgbClr val="155EAE"/>
                  </a:solidFill>
                </a:rPr>
              </a:br>
              <a:r>
                <a:rPr lang="en-US" dirty="0" smtClean="0">
                  <a:solidFill>
                    <a:srgbClr val="155EAE"/>
                  </a:solidFill>
                </a:rPr>
                <a:t>to find out </a:t>
              </a:r>
              <a:r>
                <a:rPr lang="en-US" b="1" i="1" dirty="0" smtClean="0">
                  <a:solidFill>
                    <a:srgbClr val="155EAE"/>
                  </a:solidFill>
                </a:rPr>
                <a:t>ABOUT</a:t>
              </a:r>
              <a:r>
                <a:rPr lang="en-US" dirty="0" smtClean="0">
                  <a:solidFill>
                    <a:srgbClr val="155EAE"/>
                  </a:solidFill>
                </a:rPr>
                <a:t> </a:t>
              </a:r>
              <a:br>
                <a:rPr lang="en-US" dirty="0" smtClean="0">
                  <a:solidFill>
                    <a:srgbClr val="155EAE"/>
                  </a:solidFill>
                </a:rPr>
              </a:br>
              <a:r>
                <a:rPr lang="en-US" dirty="0" smtClean="0">
                  <a:solidFill>
                    <a:srgbClr val="155EAE"/>
                  </a:solidFill>
                </a:rPr>
                <a:t>your business</a:t>
              </a:r>
              <a:endParaRPr lang="en-US" dirty="0">
                <a:solidFill>
                  <a:srgbClr val="155EAE"/>
                </a:solidFill>
              </a:endParaRPr>
            </a:p>
          </p:txBody>
        </p:sp>
      </p:grpSp>
      <p:grpSp>
        <p:nvGrpSpPr>
          <p:cNvPr id="65" name="Group 64"/>
          <p:cNvGrpSpPr/>
          <p:nvPr/>
        </p:nvGrpSpPr>
        <p:grpSpPr>
          <a:xfrm>
            <a:off x="2575249" y="2996964"/>
            <a:ext cx="1417625" cy="2902273"/>
            <a:chOff x="2575249" y="2996964"/>
            <a:chExt cx="1417625" cy="2902273"/>
          </a:xfrm>
        </p:grpSpPr>
        <p:sp>
          <p:nvSpPr>
            <p:cNvPr id="55" name="TextBox 54"/>
            <p:cNvSpPr txBox="1"/>
            <p:nvPr/>
          </p:nvSpPr>
          <p:spPr>
            <a:xfrm>
              <a:off x="2575249" y="3867912"/>
              <a:ext cx="1417625" cy="20313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rgbClr val="3EB805"/>
                  </a:solidFill>
                </a:rPr>
                <a:t>Make it </a:t>
              </a:r>
              <a:br>
                <a:rPr lang="en-US" dirty="0" smtClean="0">
                  <a:solidFill>
                    <a:srgbClr val="3EB805"/>
                  </a:solidFill>
                </a:rPr>
              </a:br>
              <a:r>
                <a:rPr lang="en-US" dirty="0" smtClean="0">
                  <a:solidFill>
                    <a:srgbClr val="3EB805"/>
                  </a:solidFill>
                </a:rPr>
                <a:t>easy for customers </a:t>
              </a:r>
              <a:br>
                <a:rPr lang="en-US" dirty="0" smtClean="0">
                  <a:solidFill>
                    <a:srgbClr val="3EB805"/>
                  </a:solidFill>
                </a:rPr>
              </a:br>
              <a:r>
                <a:rPr lang="en-US" dirty="0" smtClean="0">
                  <a:solidFill>
                    <a:srgbClr val="3EB805"/>
                  </a:solidFill>
                </a:rPr>
                <a:t>to </a:t>
              </a:r>
              <a:br>
                <a:rPr lang="en-US" dirty="0" smtClean="0">
                  <a:solidFill>
                    <a:srgbClr val="3EB805"/>
                  </a:solidFill>
                </a:rPr>
              </a:br>
              <a:r>
                <a:rPr lang="en-US" b="1" i="1" dirty="0" smtClean="0">
                  <a:solidFill>
                    <a:srgbClr val="3EB805"/>
                  </a:solidFill>
                </a:rPr>
                <a:t>FIND</a:t>
              </a:r>
              <a:r>
                <a:rPr lang="en-US" dirty="0" smtClean="0">
                  <a:solidFill>
                    <a:srgbClr val="3EB805"/>
                  </a:solidFill>
                </a:rPr>
                <a:t> </a:t>
              </a:r>
              <a:br>
                <a:rPr lang="en-US" dirty="0" smtClean="0">
                  <a:solidFill>
                    <a:srgbClr val="3EB805"/>
                  </a:solidFill>
                </a:rPr>
              </a:br>
              <a:r>
                <a:rPr lang="en-US" dirty="0" smtClean="0">
                  <a:solidFill>
                    <a:srgbClr val="3EB805"/>
                  </a:solidFill>
                </a:rPr>
                <a:t>your business</a:t>
              </a:r>
              <a:endParaRPr lang="en-US" dirty="0">
                <a:solidFill>
                  <a:srgbClr val="3EB805"/>
                </a:solidFill>
              </a:endParaRPr>
            </a:p>
          </p:txBody>
        </p:sp>
        <p:pic>
          <p:nvPicPr>
            <p:cNvPr id="59" name="Picture 58" descr="KeyTakeaways_Modern.png"/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9312" r="86352" b="58246"/>
            <a:stretch/>
          </p:blipFill>
          <p:spPr>
            <a:xfrm>
              <a:off x="2856107" y="2996964"/>
              <a:ext cx="760350" cy="808144"/>
            </a:xfrm>
            <a:prstGeom prst="rect">
              <a:avLst/>
            </a:prstGeom>
          </p:spPr>
        </p:pic>
      </p:grpSp>
      <p:grpSp>
        <p:nvGrpSpPr>
          <p:cNvPr id="66" name="Group 65"/>
          <p:cNvGrpSpPr/>
          <p:nvPr/>
        </p:nvGrpSpPr>
        <p:grpSpPr>
          <a:xfrm>
            <a:off x="4260466" y="2975689"/>
            <a:ext cx="1196778" cy="2923548"/>
            <a:chOff x="4260466" y="2975689"/>
            <a:chExt cx="1196778" cy="2923548"/>
          </a:xfrm>
        </p:grpSpPr>
        <p:sp>
          <p:nvSpPr>
            <p:cNvPr id="56" name="TextBox 55"/>
            <p:cNvSpPr txBox="1"/>
            <p:nvPr/>
          </p:nvSpPr>
          <p:spPr>
            <a:xfrm>
              <a:off x="4260466" y="3867912"/>
              <a:ext cx="1196778" cy="20313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rgbClr val="F4C113"/>
                  </a:solidFill>
                </a:rPr>
                <a:t>Make it easy for customers to </a:t>
              </a:r>
              <a:br>
                <a:rPr lang="en-US" dirty="0" smtClean="0">
                  <a:solidFill>
                    <a:srgbClr val="F4C113"/>
                  </a:solidFill>
                </a:rPr>
              </a:br>
              <a:r>
                <a:rPr lang="en-US" b="1" i="1" dirty="0" smtClean="0">
                  <a:solidFill>
                    <a:srgbClr val="F4C113"/>
                  </a:solidFill>
                </a:rPr>
                <a:t>TRUST</a:t>
              </a:r>
              <a:r>
                <a:rPr lang="en-US" i="1" dirty="0" smtClean="0">
                  <a:solidFill>
                    <a:srgbClr val="F4C113"/>
                  </a:solidFill>
                </a:rPr>
                <a:t> </a:t>
              </a:r>
              <a:r>
                <a:rPr lang="en-US" dirty="0" smtClean="0">
                  <a:solidFill>
                    <a:srgbClr val="F4C113"/>
                  </a:solidFill>
                </a:rPr>
                <a:t>your business</a:t>
              </a:r>
              <a:endParaRPr lang="en-US" dirty="0">
                <a:solidFill>
                  <a:srgbClr val="F4C113"/>
                </a:solidFill>
              </a:endParaRPr>
            </a:p>
          </p:txBody>
        </p:sp>
        <p:pic>
          <p:nvPicPr>
            <p:cNvPr id="60" name="Picture 59" descr="KeyTakeaways_Modern.png"/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9266" r="86352" b="38457"/>
            <a:stretch/>
          </p:blipFill>
          <p:spPr>
            <a:xfrm>
              <a:off x="4489825" y="2975689"/>
              <a:ext cx="760350" cy="802208"/>
            </a:xfrm>
            <a:prstGeom prst="rect">
              <a:avLst/>
            </a:prstGeom>
          </p:spPr>
        </p:pic>
      </p:grpSp>
      <p:grpSp>
        <p:nvGrpSpPr>
          <p:cNvPr id="67" name="Group 66"/>
          <p:cNvGrpSpPr/>
          <p:nvPr/>
        </p:nvGrpSpPr>
        <p:grpSpPr>
          <a:xfrm>
            <a:off x="5632011" y="3032600"/>
            <a:ext cx="1372719" cy="2866637"/>
            <a:chOff x="5632011" y="3032600"/>
            <a:chExt cx="1372719" cy="2866637"/>
          </a:xfrm>
        </p:grpSpPr>
        <p:sp>
          <p:nvSpPr>
            <p:cNvPr id="57" name="TextBox 56"/>
            <p:cNvSpPr txBox="1"/>
            <p:nvPr/>
          </p:nvSpPr>
          <p:spPr>
            <a:xfrm>
              <a:off x="5632011" y="3867912"/>
              <a:ext cx="1372719" cy="20313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rgbClr val="6B398D"/>
                  </a:solidFill>
                </a:rPr>
                <a:t>Make it </a:t>
              </a:r>
              <a:br>
                <a:rPr lang="en-US" dirty="0" smtClean="0">
                  <a:solidFill>
                    <a:srgbClr val="6B398D"/>
                  </a:solidFill>
                </a:rPr>
              </a:br>
              <a:r>
                <a:rPr lang="en-US" dirty="0" smtClean="0">
                  <a:solidFill>
                    <a:srgbClr val="6B398D"/>
                  </a:solidFill>
                </a:rPr>
                <a:t>easy for customers to </a:t>
              </a:r>
              <a:br>
                <a:rPr lang="en-US" dirty="0" smtClean="0">
                  <a:solidFill>
                    <a:srgbClr val="6B398D"/>
                  </a:solidFill>
                </a:rPr>
              </a:br>
              <a:r>
                <a:rPr lang="en-US" b="1" i="1" dirty="0" smtClean="0">
                  <a:solidFill>
                    <a:srgbClr val="6B398D"/>
                  </a:solidFill>
                </a:rPr>
                <a:t>GET</a:t>
              </a:r>
              <a:r>
                <a:rPr lang="en-US" b="1" dirty="0" smtClean="0">
                  <a:solidFill>
                    <a:srgbClr val="6B398D"/>
                  </a:solidFill>
                </a:rPr>
                <a:t> </a:t>
              </a:r>
              <a:br>
                <a:rPr lang="en-US" b="1" dirty="0" smtClean="0">
                  <a:solidFill>
                    <a:srgbClr val="6B398D"/>
                  </a:solidFill>
                </a:rPr>
              </a:br>
              <a:r>
                <a:rPr lang="en-US" dirty="0" smtClean="0">
                  <a:solidFill>
                    <a:srgbClr val="6B398D"/>
                  </a:solidFill>
                </a:rPr>
                <a:t>what they seeking</a:t>
              </a:r>
              <a:endParaRPr lang="en-US" dirty="0">
                <a:solidFill>
                  <a:srgbClr val="6B398D"/>
                </a:solidFill>
              </a:endParaRPr>
            </a:p>
          </p:txBody>
        </p:sp>
        <p:pic>
          <p:nvPicPr>
            <p:cNvPr id="61" name="Picture 60" descr="KeyTakeaways_Modern.png"/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9811" r="86352" b="20073"/>
            <a:stretch/>
          </p:blipFill>
          <p:spPr>
            <a:xfrm>
              <a:off x="5887757" y="3032600"/>
              <a:ext cx="760350" cy="724397"/>
            </a:xfrm>
            <a:prstGeom prst="rect">
              <a:avLst/>
            </a:prstGeom>
          </p:spPr>
        </p:pic>
      </p:grpSp>
      <p:grpSp>
        <p:nvGrpSpPr>
          <p:cNvPr id="68" name="Group 67"/>
          <p:cNvGrpSpPr/>
          <p:nvPr/>
        </p:nvGrpSpPr>
        <p:grpSpPr>
          <a:xfrm>
            <a:off x="7071270" y="3048045"/>
            <a:ext cx="1868735" cy="2832403"/>
            <a:chOff x="7071270" y="3048045"/>
            <a:chExt cx="1868735" cy="2832403"/>
          </a:xfrm>
        </p:grpSpPr>
        <p:sp>
          <p:nvSpPr>
            <p:cNvPr id="58" name="TextBox 57"/>
            <p:cNvSpPr txBox="1"/>
            <p:nvPr/>
          </p:nvSpPr>
          <p:spPr>
            <a:xfrm>
              <a:off x="7071270" y="3849123"/>
              <a:ext cx="1868735" cy="20313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rgbClr val="CB3036"/>
                  </a:solidFill>
                </a:rPr>
                <a:t>Make it </a:t>
              </a:r>
              <a:br>
                <a:rPr lang="en-US" dirty="0" smtClean="0">
                  <a:solidFill>
                    <a:srgbClr val="CB3036"/>
                  </a:solidFill>
                </a:rPr>
              </a:br>
              <a:r>
                <a:rPr lang="en-US" dirty="0" smtClean="0">
                  <a:solidFill>
                    <a:srgbClr val="CB3036"/>
                  </a:solidFill>
                </a:rPr>
                <a:t>an experience that customers will want to </a:t>
              </a:r>
              <a:br>
                <a:rPr lang="en-US" dirty="0" smtClean="0">
                  <a:solidFill>
                    <a:srgbClr val="CB3036"/>
                  </a:solidFill>
                </a:rPr>
              </a:br>
              <a:r>
                <a:rPr lang="en-US" b="1" dirty="0" smtClean="0">
                  <a:solidFill>
                    <a:srgbClr val="CB3036"/>
                  </a:solidFill>
                </a:rPr>
                <a:t>SHARE</a:t>
              </a:r>
              <a:r>
                <a:rPr lang="en-US" dirty="0" smtClean="0">
                  <a:solidFill>
                    <a:srgbClr val="CB3036"/>
                  </a:solidFill>
                </a:rPr>
                <a:t> </a:t>
              </a:r>
              <a:br>
                <a:rPr lang="en-US" dirty="0" smtClean="0">
                  <a:solidFill>
                    <a:srgbClr val="CB3036"/>
                  </a:solidFill>
                </a:rPr>
              </a:br>
              <a:r>
                <a:rPr lang="en-US" dirty="0" smtClean="0">
                  <a:solidFill>
                    <a:srgbClr val="CB3036"/>
                  </a:solidFill>
                </a:rPr>
                <a:t>with </a:t>
              </a:r>
              <a:br>
                <a:rPr lang="en-US" dirty="0" smtClean="0">
                  <a:solidFill>
                    <a:srgbClr val="CB3036"/>
                  </a:solidFill>
                </a:rPr>
              </a:br>
              <a:r>
                <a:rPr lang="en-US" dirty="0" smtClean="0">
                  <a:solidFill>
                    <a:srgbClr val="CB3036"/>
                  </a:solidFill>
                </a:rPr>
                <a:t>others </a:t>
              </a:r>
              <a:endParaRPr lang="en-US" dirty="0">
                <a:solidFill>
                  <a:srgbClr val="CB3036"/>
                </a:solidFill>
              </a:endParaRPr>
            </a:p>
          </p:txBody>
        </p:sp>
        <p:pic>
          <p:nvPicPr>
            <p:cNvPr id="62" name="Picture 61" descr="KeyTakeaways_Modern.png"/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79927" r="86352" b="-6"/>
            <a:stretch/>
          </p:blipFill>
          <p:spPr>
            <a:xfrm>
              <a:off x="7599256" y="3048045"/>
              <a:ext cx="760350" cy="723064"/>
            </a:xfrm>
            <a:prstGeom prst="rect">
              <a:avLst/>
            </a:prstGeom>
          </p:spPr>
        </p:pic>
      </p:grpSp>
      <p:sp>
        <p:nvSpPr>
          <p:cNvPr id="63" name="Right Arrow 62"/>
          <p:cNvSpPr/>
          <p:nvPr/>
        </p:nvSpPr>
        <p:spPr>
          <a:xfrm rot="9901457">
            <a:off x="7896845" y="1280102"/>
            <a:ext cx="1047797" cy="429008"/>
          </a:xfrm>
          <a:prstGeom prst="rightArrow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79" name="Group 78"/>
          <p:cNvGrpSpPr/>
          <p:nvPr/>
        </p:nvGrpSpPr>
        <p:grpSpPr>
          <a:xfrm>
            <a:off x="5457244" y="2560216"/>
            <a:ext cx="3327565" cy="396693"/>
            <a:chOff x="5457244" y="2560216"/>
            <a:chExt cx="3327565" cy="396693"/>
          </a:xfrm>
        </p:grpSpPr>
        <p:cxnSp>
          <p:nvCxnSpPr>
            <p:cNvPr id="70" name="Straight Arrow Connector 69"/>
            <p:cNvCxnSpPr/>
            <p:nvPr/>
          </p:nvCxnSpPr>
          <p:spPr>
            <a:xfrm>
              <a:off x="5468866" y="2956909"/>
              <a:ext cx="3315943" cy="0"/>
            </a:xfrm>
            <a:prstGeom prst="straightConnector1">
              <a:avLst/>
            </a:prstGeom>
            <a:ln>
              <a:solidFill>
                <a:srgbClr val="6B398D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Arrow Connector 70"/>
            <p:cNvCxnSpPr/>
            <p:nvPr/>
          </p:nvCxnSpPr>
          <p:spPr>
            <a:xfrm>
              <a:off x="5457244" y="2560216"/>
              <a:ext cx="0" cy="320877"/>
            </a:xfrm>
            <a:prstGeom prst="straightConnector1">
              <a:avLst/>
            </a:prstGeom>
            <a:ln>
              <a:solidFill>
                <a:srgbClr val="F4C113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Arrow Connector 73"/>
            <p:cNvCxnSpPr/>
            <p:nvPr/>
          </p:nvCxnSpPr>
          <p:spPr>
            <a:xfrm flipV="1">
              <a:off x="8784809" y="2570490"/>
              <a:ext cx="0" cy="310603"/>
            </a:xfrm>
            <a:prstGeom prst="straightConnector1">
              <a:avLst/>
            </a:prstGeom>
            <a:ln>
              <a:solidFill>
                <a:srgbClr val="CB3036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9092026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61796"/>
            <a:ext cx="8229600" cy="955841"/>
          </a:xfrm>
        </p:spPr>
        <p:txBody>
          <a:bodyPr/>
          <a:lstStyle/>
          <a:p>
            <a:r>
              <a:rPr lang="en-US" b="1" dirty="0" smtClean="0"/>
              <a:t>How to Take Action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000" dirty="0"/>
              <a:t>I</a:t>
            </a:r>
            <a:r>
              <a:rPr lang="en-US" sz="2000" dirty="0" smtClean="0"/>
              <a:t>t </a:t>
            </a:r>
            <a:r>
              <a:rPr lang="en-US" sz="2000" dirty="0"/>
              <a:t>is essential to know, anticipate and manage a customer's </a:t>
            </a:r>
            <a:r>
              <a:rPr lang="en-US" sz="2000" b="1" dirty="0"/>
              <a:t>expectations</a:t>
            </a:r>
            <a:r>
              <a:rPr lang="en-US" sz="2000" dirty="0"/>
              <a:t> before they even decide to engage with your brand. </a:t>
            </a:r>
            <a:r>
              <a:rPr lang="en-US" sz="2000" dirty="0" smtClean="0"/>
              <a:t>This can be challenging to say the least. </a:t>
            </a:r>
            <a:endParaRPr lang="en-US" sz="2000" dirty="0" smtClean="0"/>
          </a:p>
          <a:p>
            <a:r>
              <a:rPr lang="en-US" sz="2000" dirty="0"/>
              <a:t>I</a:t>
            </a:r>
            <a:r>
              <a:rPr lang="en-US" sz="2000" dirty="0" smtClean="0"/>
              <a:t>dentify </a:t>
            </a:r>
            <a:r>
              <a:rPr lang="en-US" sz="2000" dirty="0" smtClean="0"/>
              <a:t>your customer’s </a:t>
            </a:r>
            <a:r>
              <a:rPr lang="en-US" sz="2000" b="1" dirty="0" smtClean="0"/>
              <a:t>pain points</a:t>
            </a:r>
            <a:r>
              <a:rPr lang="en-US" sz="2000" dirty="0" smtClean="0"/>
              <a:t>. </a:t>
            </a:r>
            <a:r>
              <a:rPr lang="en-US" sz="2000" dirty="0"/>
              <a:t>C</a:t>
            </a:r>
            <a:r>
              <a:rPr lang="en-US" sz="2000" dirty="0" smtClean="0"/>
              <a:t>reate </a:t>
            </a:r>
            <a:r>
              <a:rPr lang="en-US" sz="2000" dirty="0" smtClean="0"/>
              <a:t>a </a:t>
            </a:r>
            <a:r>
              <a:rPr lang="en-US" sz="2000" b="1" dirty="0" smtClean="0"/>
              <a:t>content</a:t>
            </a:r>
            <a:r>
              <a:rPr lang="en-US" sz="2000" dirty="0" smtClean="0"/>
              <a:t> </a:t>
            </a:r>
            <a:r>
              <a:rPr lang="en-US" sz="2000" b="1" dirty="0" smtClean="0"/>
              <a:t>strategy </a:t>
            </a:r>
            <a:r>
              <a:rPr lang="en-US" sz="2000" dirty="0" smtClean="0"/>
              <a:t>focused on </a:t>
            </a:r>
            <a:r>
              <a:rPr lang="en-US" sz="2000" b="1" dirty="0" smtClean="0"/>
              <a:t>offering solutions</a:t>
            </a:r>
            <a:r>
              <a:rPr lang="en-US" sz="2000" dirty="0" smtClean="0"/>
              <a:t>.</a:t>
            </a:r>
            <a:endParaRPr lang="en-US" sz="2000" dirty="0" smtClean="0"/>
          </a:p>
          <a:p>
            <a:r>
              <a:rPr lang="en-US" sz="2000" dirty="0" smtClean="0"/>
              <a:t>Build </a:t>
            </a:r>
            <a:r>
              <a:rPr lang="en-US" sz="2000" b="1" dirty="0" smtClean="0"/>
              <a:t>trust</a:t>
            </a:r>
            <a:r>
              <a:rPr lang="en-US" sz="2000" dirty="0" smtClean="0"/>
              <a:t> by making the content about their </a:t>
            </a:r>
            <a:r>
              <a:rPr lang="en-US" sz="2000" b="1" dirty="0" smtClean="0"/>
              <a:t>needs</a:t>
            </a:r>
            <a:r>
              <a:rPr lang="en-US" sz="2000" dirty="0" smtClean="0"/>
              <a:t>, </a:t>
            </a:r>
            <a:r>
              <a:rPr lang="en-US" sz="2000" b="1" dirty="0" smtClean="0"/>
              <a:t>not</a:t>
            </a:r>
            <a:r>
              <a:rPr lang="en-US" sz="2000" dirty="0" smtClean="0"/>
              <a:t> </a:t>
            </a:r>
            <a:r>
              <a:rPr lang="en-US" sz="2000" dirty="0" smtClean="0"/>
              <a:t>always your </a:t>
            </a:r>
            <a:r>
              <a:rPr lang="en-US" sz="2000" b="1" dirty="0" smtClean="0"/>
              <a:t>products</a:t>
            </a:r>
            <a:r>
              <a:rPr lang="en-US" sz="2000" dirty="0" smtClean="0"/>
              <a:t>, so they continue to </a:t>
            </a:r>
            <a:r>
              <a:rPr lang="en-US" sz="2000" b="1" dirty="0" smtClean="0"/>
              <a:t>engage</a:t>
            </a:r>
            <a:r>
              <a:rPr lang="en-US" sz="2000" dirty="0" smtClean="0"/>
              <a:t> with you along the Customer Journey. </a:t>
            </a:r>
          </a:p>
          <a:p>
            <a:r>
              <a:rPr lang="en-US" sz="2000" b="1" dirty="0" smtClean="0"/>
              <a:t>Without</a:t>
            </a:r>
            <a:r>
              <a:rPr lang="en-US" sz="2000" dirty="0" smtClean="0"/>
              <a:t> </a:t>
            </a:r>
            <a:r>
              <a:rPr lang="en-US" sz="2000" dirty="0"/>
              <a:t>a </a:t>
            </a:r>
            <a:r>
              <a:rPr lang="en-US" sz="2000" dirty="0" smtClean="0"/>
              <a:t>solid </a:t>
            </a:r>
            <a:r>
              <a:rPr lang="en-US" sz="2000" b="1" dirty="0" smtClean="0"/>
              <a:t>marketing </a:t>
            </a:r>
            <a:r>
              <a:rPr lang="en-US" sz="2000" b="1" dirty="0"/>
              <a:t>strategy </a:t>
            </a:r>
            <a:r>
              <a:rPr lang="en-US" sz="2000" dirty="0"/>
              <a:t>and</a:t>
            </a:r>
            <a:r>
              <a:rPr lang="en-US" sz="2000" b="1" dirty="0"/>
              <a:t> plan</a:t>
            </a:r>
            <a:r>
              <a:rPr lang="en-US" sz="2000" dirty="0"/>
              <a:t>, your company maybe missing out on these key moments </a:t>
            </a:r>
            <a:r>
              <a:rPr lang="en-US" sz="2000" dirty="0" smtClean="0"/>
              <a:t>in the journey and </a:t>
            </a:r>
            <a:r>
              <a:rPr lang="en-US" sz="2000" dirty="0"/>
              <a:t>choosing your </a:t>
            </a:r>
            <a:r>
              <a:rPr lang="en-US" sz="2000" b="1" dirty="0"/>
              <a:t>competitors</a:t>
            </a:r>
            <a:r>
              <a:rPr lang="en-US" sz="2000" dirty="0"/>
              <a:t> instead. </a:t>
            </a:r>
            <a:endParaRPr lang="en-US" sz="2000" dirty="0" smtClean="0"/>
          </a:p>
          <a:p>
            <a:r>
              <a:rPr lang="en-US" sz="2000" dirty="0"/>
              <a:t>A</a:t>
            </a:r>
            <a:r>
              <a:rPr lang="en-US" sz="2000" dirty="0" smtClean="0"/>
              <a:t> strategy </a:t>
            </a:r>
            <a:r>
              <a:rPr lang="en-US" sz="2000" dirty="0"/>
              <a:t>and plan </a:t>
            </a:r>
            <a:r>
              <a:rPr lang="en-US" sz="2000" dirty="0" smtClean="0"/>
              <a:t>will</a:t>
            </a:r>
            <a:r>
              <a:rPr lang="en-US" sz="2000" dirty="0" smtClean="0"/>
              <a:t> </a:t>
            </a:r>
            <a:r>
              <a:rPr lang="en-US" sz="2000" b="1" dirty="0"/>
              <a:t>connect</a:t>
            </a:r>
            <a:r>
              <a:rPr lang="en-US" sz="2000" dirty="0"/>
              <a:t> your </a:t>
            </a:r>
            <a:r>
              <a:rPr lang="en-US" sz="2000" dirty="0" smtClean="0"/>
              <a:t>brand with target audiences and </a:t>
            </a:r>
            <a:r>
              <a:rPr lang="en-US" sz="2000" dirty="0"/>
              <a:t>ultimately </a:t>
            </a:r>
            <a:r>
              <a:rPr lang="en-US" sz="2000" b="1" dirty="0"/>
              <a:t>convert</a:t>
            </a:r>
            <a:r>
              <a:rPr lang="en-US" sz="2000" dirty="0"/>
              <a:t> them to </a:t>
            </a:r>
            <a:r>
              <a:rPr lang="en-US" sz="2000" dirty="0" smtClean="0"/>
              <a:t>customers </a:t>
            </a:r>
            <a:r>
              <a:rPr lang="en-US" sz="2000" dirty="0"/>
              <a:t>and </a:t>
            </a:r>
            <a:r>
              <a:rPr lang="en-US" sz="2000" b="1" dirty="0"/>
              <a:t>build advocates </a:t>
            </a:r>
            <a:r>
              <a:rPr lang="en-US" sz="2000" dirty="0"/>
              <a:t>of the brand hopefully leading to </a:t>
            </a:r>
            <a:r>
              <a:rPr lang="en-US" sz="2000" b="1" dirty="0"/>
              <a:t>referrals</a:t>
            </a:r>
            <a:r>
              <a:rPr lang="en-US" sz="2000" dirty="0"/>
              <a:t> for more potential business.</a:t>
            </a:r>
          </a:p>
        </p:txBody>
      </p:sp>
      <p:sp>
        <p:nvSpPr>
          <p:cNvPr id="4" name="Rectangle 3"/>
          <p:cNvSpPr/>
          <p:nvPr/>
        </p:nvSpPr>
        <p:spPr>
          <a:xfrm>
            <a:off x="-1" y="0"/>
            <a:ext cx="9144001" cy="461797"/>
          </a:xfrm>
          <a:prstGeom prst="rect">
            <a:avLst/>
          </a:prstGeom>
          <a:solidFill>
            <a:srgbClr val="31859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" name="Picture 4" descr="Co3 Marketing log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2162" y="6126162"/>
            <a:ext cx="731837" cy="731837"/>
          </a:xfrm>
          <a:prstGeom prst="rect">
            <a:avLst/>
          </a:prstGeom>
          <a:solidFill>
            <a:srgbClr val="31859C"/>
          </a:solidFill>
        </p:spPr>
      </p:pic>
      <p:sp>
        <p:nvSpPr>
          <p:cNvPr id="7" name="Rectangle 6"/>
          <p:cNvSpPr/>
          <p:nvPr/>
        </p:nvSpPr>
        <p:spPr>
          <a:xfrm>
            <a:off x="7004730" y="76968"/>
            <a:ext cx="213108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400" dirty="0" smtClean="0">
                <a:solidFill>
                  <a:schemeClr val="bg1"/>
                </a:solidFill>
              </a:rPr>
              <a:t>#WCJAX	@skacolca</a:t>
            </a:r>
            <a:endParaRPr lang="en-US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36713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5271</TotalTime>
  <Words>373</Words>
  <Application>Microsoft Macintosh PowerPoint</Application>
  <PresentationFormat>On-screen Show (4:3)</PresentationFormat>
  <Paragraphs>74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Creating Customer Engagement  with Content Marketing and More</vt:lpstr>
      <vt:lpstr>Agenda</vt:lpstr>
      <vt:lpstr>My Journey</vt:lpstr>
      <vt:lpstr>Focusing on the Customer</vt:lpstr>
      <vt:lpstr>The Customer Journey: Stages</vt:lpstr>
      <vt:lpstr>The Customer Journey &amp; Your Brand</vt:lpstr>
      <vt:lpstr>The Customer Journey: Tactics</vt:lpstr>
      <vt:lpstr>The Customer Journey: Key Takeaways</vt:lpstr>
      <vt:lpstr>How to Take Action</vt:lpstr>
      <vt:lpstr>Q &amp; A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Joseph R Colca</dc:creator>
  <cp:lastModifiedBy>Joseph R Colca</cp:lastModifiedBy>
  <cp:revision>93</cp:revision>
  <dcterms:created xsi:type="dcterms:W3CDTF">2018-04-03T02:20:09Z</dcterms:created>
  <dcterms:modified xsi:type="dcterms:W3CDTF">2018-04-06T18:41:18Z</dcterms:modified>
</cp:coreProperties>
</file>